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Nunito Semi Bold"/>
      <p:regular r:id="rId17"/>
    </p:embeddedFont>
    <p:embeddedFont>
      <p:font typeface="Nunito Semi Bold"/>
      <p:regular r:id="rId18"/>
    </p:embeddedFont>
    <p:embeddedFont>
      <p:font typeface="Nunito Semi Bold"/>
      <p:regular r:id="rId19"/>
    </p:embeddedFont>
    <p:embeddedFont>
      <p:font typeface="Nunito Semi Bold"/>
      <p:regular r:id="rId20"/>
    </p:embeddedFont>
    <p:embeddedFont>
      <p:font typeface="PT Sans"/>
      <p:regular r:id="rId21"/>
    </p:embeddedFont>
    <p:embeddedFont>
      <p:font typeface="PT Sans"/>
      <p:regular r:id="rId22"/>
    </p:embeddedFont>
    <p:embeddedFont>
      <p:font typeface="PT Sans"/>
      <p:regular r:id="rId23"/>
    </p:embeddedFont>
    <p:embeddedFont>
      <p:font typeface="PT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svg"/><Relationship Id="rId4" Type="http://schemas.openxmlformats.org/officeDocument/2006/relationships/image" Target="../media/image-2-4.png"/><Relationship Id="rId5" Type="http://schemas.openxmlformats.org/officeDocument/2006/relationships/image" Target="../media/image-2-5.svg"/><Relationship Id="rId6" Type="http://schemas.openxmlformats.org/officeDocument/2006/relationships/slideLayout" Target="../slideLayouts/slideLayout3.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svg"/><Relationship Id="rId5" Type="http://schemas.openxmlformats.org/officeDocument/2006/relationships/image" Target="../media/image-4-5.png"/><Relationship Id="rId6" Type="http://schemas.openxmlformats.org/officeDocument/2006/relationships/image" Target="../media/image-4-6.svg"/><Relationship Id="rId7" Type="http://schemas.openxmlformats.org/officeDocument/2006/relationships/image" Target="../media/image-4-7.png"/><Relationship Id="rId8" Type="http://schemas.openxmlformats.org/officeDocument/2006/relationships/image" Target="../media/image-4-8.svg"/><Relationship Id="rId9" Type="http://schemas.openxmlformats.org/officeDocument/2006/relationships/image" Target="../media/image-4-9.png"/><Relationship Id="rId10" Type="http://schemas.openxmlformats.org/officeDocument/2006/relationships/image" Target="../media/image-4-10.svg"/><Relationship Id="rId11" Type="http://schemas.openxmlformats.org/officeDocument/2006/relationships/image" Target="../media/image-4-11.png"/><Relationship Id="rId12" Type="http://schemas.openxmlformats.org/officeDocument/2006/relationships/image" Target="../media/image-4-12.svg"/><Relationship Id="rId13" Type="http://schemas.openxmlformats.org/officeDocument/2006/relationships/image" Target="../media/image-4-13.png"/><Relationship Id="rId14" Type="http://schemas.openxmlformats.org/officeDocument/2006/relationships/image" Target="../media/image-4-14.svg"/><Relationship Id="rId15" Type="http://schemas.openxmlformats.org/officeDocument/2006/relationships/image" Target="../media/image-4-15.png"/><Relationship Id="rId16" Type="http://schemas.openxmlformats.org/officeDocument/2006/relationships/image" Target="../media/image-4-16.svg"/><Relationship Id="rId17" Type="http://schemas.openxmlformats.org/officeDocument/2006/relationships/image" Target="../media/image-4-17.png"/><Relationship Id="rId18" Type="http://schemas.openxmlformats.org/officeDocument/2006/relationships/image" Target="../media/image-4-18.svg"/><Relationship Id="rId19" Type="http://schemas.openxmlformats.org/officeDocument/2006/relationships/image" Target="../media/image-4-19.png"/><Relationship Id="rId20" Type="http://schemas.openxmlformats.org/officeDocument/2006/relationships/image" Target="../media/image-4-20.svg"/><Relationship Id="rId21" Type="http://schemas.openxmlformats.org/officeDocument/2006/relationships/image" Target="../media/image-4-21.png"/><Relationship Id="rId22" Type="http://schemas.openxmlformats.org/officeDocument/2006/relationships/image" Target="../media/image-4-22.svg"/><Relationship Id="rId23" Type="http://schemas.openxmlformats.org/officeDocument/2006/relationships/slideLayout" Target="../slideLayouts/slideLayout5.xml"/><Relationship Id="rId2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3039785"/>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Análisis de la Base de Datos Cardio Train</a:t>
            </a:r>
            <a:endParaRPr lang="en-US" sz="4400" dirty="0"/>
          </a:p>
        </p:txBody>
      </p:sp>
      <p:sp>
        <p:nvSpPr>
          <p:cNvPr id="4" name="Text 1"/>
          <p:cNvSpPr/>
          <p:nvPr/>
        </p:nvSpPr>
        <p:spPr>
          <a:xfrm>
            <a:off x="837724" y="4806791"/>
            <a:ext cx="7468553"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Explorando los factores de riesgo de enfermedades cardiovasculares.</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57293"/>
          </a:xfrm>
          <a:prstGeom prst="rect">
            <a:avLst/>
          </a:prstGeom>
        </p:spPr>
      </p:pic>
      <p:sp>
        <p:nvSpPr>
          <p:cNvPr id="3" name="Text 0"/>
          <p:cNvSpPr/>
          <p:nvPr/>
        </p:nvSpPr>
        <p:spPr>
          <a:xfrm>
            <a:off x="604004" y="2631877"/>
            <a:ext cx="4060865" cy="507563"/>
          </a:xfrm>
          <a:prstGeom prst="rect">
            <a:avLst/>
          </a:prstGeom>
          <a:noFill/>
          <a:ln/>
        </p:spPr>
        <p:txBody>
          <a:bodyPr wrap="none" lIns="0" tIns="0" rIns="0" bIns="0" rtlCol="0" anchor="t"/>
          <a:lstStyle/>
          <a:p>
            <a:pPr algn="l" indent="0" marL="0">
              <a:lnSpc>
                <a:spcPts val="3950"/>
              </a:lnSpc>
              <a:buNone/>
            </a:pPr>
            <a:r>
              <a:rPr lang="en-US" sz="3150" dirty="0">
                <a:solidFill>
                  <a:srgbClr val="FFFFFF"/>
                </a:solidFill>
                <a:latin typeface="Nunito Semi Bold" pitchFamily="34" charset="0"/>
                <a:ea typeface="Nunito Semi Bold" pitchFamily="34" charset="-122"/>
                <a:cs typeface="Nunito Semi Bold" pitchFamily="34" charset="-120"/>
              </a:rPr>
              <a:t>Matriz de Confusión</a:t>
            </a:r>
            <a:endParaRPr lang="en-US" sz="3150" dirty="0"/>
          </a:p>
        </p:txBody>
      </p:sp>
      <p:pic>
        <p:nvPicPr>
          <p:cNvPr id="4" name="Image 1" descr="preencoded.png">    </p:cNvPr>
          <p:cNvPicPr>
            <a:picLocks noChangeAspect="1"/>
          </p:cNvPicPr>
          <p:nvPr/>
        </p:nvPicPr>
        <p:blipFill>
          <a:blip r:embed="rId2"/>
          <a:stretch>
            <a:fillRect/>
          </a:stretch>
        </p:blipFill>
        <p:spPr>
          <a:xfrm>
            <a:off x="1522095" y="3592354"/>
            <a:ext cx="4664512" cy="3540085"/>
          </a:xfrm>
          <a:prstGeom prst="rect">
            <a:avLst/>
          </a:prstGeom>
        </p:spPr>
      </p:pic>
      <p:sp>
        <p:nvSpPr>
          <p:cNvPr id="5" name="Text 1"/>
          <p:cNvSpPr/>
          <p:nvPr/>
        </p:nvSpPr>
        <p:spPr>
          <a:xfrm>
            <a:off x="604004" y="7326511"/>
            <a:ext cx="6500693" cy="276225"/>
          </a:xfrm>
          <a:prstGeom prst="rect">
            <a:avLst/>
          </a:prstGeom>
          <a:noFill/>
          <a:ln/>
        </p:spPr>
        <p:txBody>
          <a:bodyPr wrap="none" lIns="0" tIns="0" rIns="0" bIns="0" rtlCol="0" anchor="t"/>
          <a:lstStyle/>
          <a:p>
            <a:pPr algn="l" indent="0" marL="0">
              <a:lnSpc>
                <a:spcPts val="2150"/>
              </a:lnSpc>
              <a:buNone/>
            </a:pPr>
            <a:endParaRPr lang="en-US" sz="1350" dirty="0"/>
          </a:p>
        </p:txBody>
      </p:sp>
      <p:sp>
        <p:nvSpPr>
          <p:cNvPr id="6" name="Text 2"/>
          <p:cNvSpPr/>
          <p:nvPr/>
        </p:nvSpPr>
        <p:spPr>
          <a:xfrm>
            <a:off x="7533323" y="3553539"/>
            <a:ext cx="6500693" cy="276225"/>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El modelo clasificó correctamente a 7,134 pacientes enfermos y 8,094 pacientes sanos.</a:t>
            </a:r>
            <a:endParaRPr lang="en-US" sz="1350" dirty="0"/>
          </a:p>
        </p:txBody>
      </p:sp>
      <p:sp>
        <p:nvSpPr>
          <p:cNvPr id="7" name="Text 3"/>
          <p:cNvSpPr/>
          <p:nvPr/>
        </p:nvSpPr>
        <p:spPr>
          <a:xfrm>
            <a:off x="7533323" y="3985022"/>
            <a:ext cx="6500693" cy="552450"/>
          </a:xfrm>
          <a:prstGeom prst="rect">
            <a:avLst/>
          </a:prstGeom>
          <a:noFill/>
          <a:ln/>
        </p:spPr>
        <p:txBody>
          <a:bodyPr wrap="squar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A pesar de algunos errores, el modelo tiene un desempeño aceptable en la clasificación, con un 78% de precisión.</a:t>
            </a:r>
            <a:endParaRPr lang="en-US" sz="1350" dirty="0"/>
          </a:p>
        </p:txBody>
      </p:sp>
      <p:sp>
        <p:nvSpPr>
          <p:cNvPr id="8" name="Text 4"/>
          <p:cNvSpPr/>
          <p:nvPr/>
        </p:nvSpPr>
        <p:spPr>
          <a:xfrm>
            <a:off x="7533323" y="4692729"/>
            <a:ext cx="6500693" cy="552450"/>
          </a:xfrm>
          <a:prstGeom prst="rect">
            <a:avLst/>
          </a:prstGeom>
          <a:noFill/>
          <a:ln/>
        </p:spPr>
        <p:txBody>
          <a:bodyPr wrap="square" lIns="0" tIns="0" rIns="0" bIns="0" rtlCol="0" anchor="t"/>
          <a:lstStyle/>
          <a:p>
            <a:pPr algn="l" indent="0" marL="0">
              <a:lnSpc>
                <a:spcPts val="2150"/>
              </a:lnSpc>
              <a:buNone/>
            </a:pPr>
            <a:r>
              <a:rPr lang="en-US" sz="1350" dirty="0">
                <a:solidFill>
                  <a:srgbClr val="FFFFFF"/>
                </a:solidFill>
                <a:latin typeface="PT Sans" pitchFamily="34" charset="0"/>
                <a:ea typeface="PT Sans" pitchFamily="34" charset="-122"/>
                <a:cs typeface="PT Sans" pitchFamily="34" charset="-120"/>
              </a:rPr>
              <a:t>Esto demuestra la capacidad del modelo para identificar correctamente los casos de enfermedad cardiovascular.</a:t>
            </a:r>
            <a:endParaRPr lang="en-US" sz="13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7479" y="794980"/>
            <a:ext cx="6136362" cy="661749"/>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Introducción: Cardio Train</a:t>
            </a:r>
            <a:endParaRPr lang="en-US" sz="4150" dirty="0"/>
          </a:p>
        </p:txBody>
      </p:sp>
      <p:sp>
        <p:nvSpPr>
          <p:cNvPr id="4" name="Text 1"/>
          <p:cNvSpPr/>
          <p:nvPr/>
        </p:nvSpPr>
        <p:spPr>
          <a:xfrm>
            <a:off x="787479" y="1794153"/>
            <a:ext cx="7569041" cy="720090"/>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La base de datos Cardio Train contiene información de pacientes para analizar factores de riesgo relacionados con enfermedades cardiovasculares.</a:t>
            </a:r>
            <a:endParaRPr lang="en-US" sz="1750" dirty="0"/>
          </a:p>
        </p:txBody>
      </p:sp>
      <p:sp>
        <p:nvSpPr>
          <p:cNvPr id="5" name="Shape 2"/>
          <p:cNvSpPr/>
          <p:nvPr/>
        </p:nvSpPr>
        <p:spPr>
          <a:xfrm>
            <a:off x="787479" y="2767370"/>
            <a:ext cx="7569041" cy="2221111"/>
          </a:xfrm>
          <a:prstGeom prst="roundRect">
            <a:avLst>
              <a:gd name="adj" fmla="val 15195"/>
            </a:avLst>
          </a:prstGeom>
          <a:solidFill>
            <a:srgbClr val="00002E"/>
          </a:solidFill>
          <a:ln w="22860">
            <a:solidFill>
              <a:srgbClr val="F2B42D"/>
            </a:solidFill>
            <a:prstDash val="solid"/>
          </a:ln>
        </p:spPr>
      </p:sp>
      <p:sp>
        <p:nvSpPr>
          <p:cNvPr id="6" name="Shape 3"/>
          <p:cNvSpPr/>
          <p:nvPr/>
        </p:nvSpPr>
        <p:spPr>
          <a:xfrm>
            <a:off x="1035248" y="3015139"/>
            <a:ext cx="674965" cy="674965"/>
          </a:xfrm>
          <a:prstGeom prst="roundRect">
            <a:avLst>
              <a:gd name="adj" fmla="val 13546014"/>
            </a:avLst>
          </a:prstGeom>
          <a:solidFill>
            <a:srgbClr val="F2B42D"/>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0867" y="3200757"/>
            <a:ext cx="303728" cy="303728"/>
          </a:xfrm>
          <a:prstGeom prst="rect">
            <a:avLst/>
          </a:prstGeom>
        </p:spPr>
      </p:pic>
      <p:sp>
        <p:nvSpPr>
          <p:cNvPr id="8" name="Text 4"/>
          <p:cNvSpPr/>
          <p:nvPr/>
        </p:nvSpPr>
        <p:spPr>
          <a:xfrm>
            <a:off x="1035248" y="3915013"/>
            <a:ext cx="2647117" cy="330756"/>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Salud Cardiovascular</a:t>
            </a:r>
            <a:endParaRPr lang="en-US" sz="2050" dirty="0"/>
          </a:p>
        </p:txBody>
      </p:sp>
      <p:sp>
        <p:nvSpPr>
          <p:cNvPr id="9" name="Text 5"/>
          <p:cNvSpPr/>
          <p:nvPr/>
        </p:nvSpPr>
        <p:spPr>
          <a:xfrm>
            <a:off x="1035248" y="4380667"/>
            <a:ext cx="7073503" cy="360045"/>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Entender la influencia de variables en la salud del corazón.</a:t>
            </a:r>
            <a:endParaRPr lang="en-US" sz="1750" dirty="0"/>
          </a:p>
        </p:txBody>
      </p:sp>
      <p:sp>
        <p:nvSpPr>
          <p:cNvPr id="10" name="Shape 6"/>
          <p:cNvSpPr/>
          <p:nvPr/>
        </p:nvSpPr>
        <p:spPr>
          <a:xfrm>
            <a:off x="787479" y="5213390"/>
            <a:ext cx="7569041" cy="2221111"/>
          </a:xfrm>
          <a:prstGeom prst="roundRect">
            <a:avLst>
              <a:gd name="adj" fmla="val 15195"/>
            </a:avLst>
          </a:prstGeom>
          <a:solidFill>
            <a:srgbClr val="00002E"/>
          </a:solidFill>
          <a:ln w="22860">
            <a:solidFill>
              <a:srgbClr val="D7425E"/>
            </a:solidFill>
            <a:prstDash val="solid"/>
          </a:ln>
        </p:spPr>
      </p:sp>
      <p:sp>
        <p:nvSpPr>
          <p:cNvPr id="11" name="Shape 7"/>
          <p:cNvSpPr/>
          <p:nvPr/>
        </p:nvSpPr>
        <p:spPr>
          <a:xfrm>
            <a:off x="1035248" y="5461159"/>
            <a:ext cx="674965" cy="674965"/>
          </a:xfrm>
          <a:prstGeom prst="roundRect">
            <a:avLst>
              <a:gd name="adj" fmla="val 13546014"/>
            </a:avLst>
          </a:prstGeom>
          <a:solidFill>
            <a:srgbClr val="D7425E"/>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0867" y="5646777"/>
            <a:ext cx="303728" cy="303728"/>
          </a:xfrm>
          <a:prstGeom prst="rect">
            <a:avLst/>
          </a:prstGeom>
        </p:spPr>
      </p:pic>
      <p:sp>
        <p:nvSpPr>
          <p:cNvPr id="13" name="Text 8"/>
          <p:cNvSpPr/>
          <p:nvPr/>
        </p:nvSpPr>
        <p:spPr>
          <a:xfrm>
            <a:off x="1035248" y="6361033"/>
            <a:ext cx="2647117" cy="330756"/>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Factores de Riesgo</a:t>
            </a:r>
            <a:endParaRPr lang="en-US" sz="2050" dirty="0"/>
          </a:p>
        </p:txBody>
      </p:sp>
      <p:sp>
        <p:nvSpPr>
          <p:cNvPr id="14" name="Text 9"/>
          <p:cNvSpPr/>
          <p:nvPr/>
        </p:nvSpPr>
        <p:spPr>
          <a:xfrm>
            <a:off x="1035248" y="6826687"/>
            <a:ext cx="7073503" cy="360045"/>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Edad, presión arterial, colesterol, peso y hábitos de vida.</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37724" y="1853922"/>
            <a:ext cx="5632490"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Objetivos del Análisis</a:t>
            </a:r>
            <a:endParaRPr lang="en-US" sz="4400" dirty="0"/>
          </a:p>
        </p:txBody>
      </p:sp>
      <p:sp>
        <p:nvSpPr>
          <p:cNvPr id="4" name="Shape 1"/>
          <p:cNvSpPr/>
          <p:nvPr/>
        </p:nvSpPr>
        <p:spPr>
          <a:xfrm>
            <a:off x="837724" y="2916912"/>
            <a:ext cx="7468553" cy="1801177"/>
          </a:xfrm>
          <a:prstGeom prst="roundRect">
            <a:avLst>
              <a:gd name="adj" fmla="val 8123"/>
            </a:avLst>
          </a:prstGeom>
          <a:solidFill>
            <a:srgbClr val="00002E">
              <a:alpha val="75000"/>
            </a:srgbClr>
          </a:solidFill>
          <a:ln w="30480">
            <a:solidFill>
              <a:srgbClr val="F2B42D"/>
            </a:solidFill>
            <a:prstDash val="solid"/>
          </a:ln>
        </p:spPr>
      </p:sp>
      <p:sp>
        <p:nvSpPr>
          <p:cNvPr id="5" name="Shape 2"/>
          <p:cNvSpPr/>
          <p:nvPr/>
        </p:nvSpPr>
        <p:spPr>
          <a:xfrm>
            <a:off x="807244" y="2916912"/>
            <a:ext cx="121920" cy="1801177"/>
          </a:xfrm>
          <a:prstGeom prst="roundRect">
            <a:avLst>
              <a:gd name="adj" fmla="val 294514"/>
            </a:avLst>
          </a:prstGeom>
          <a:solidFill>
            <a:srgbClr val="F2B42D"/>
          </a:solidFill>
          <a:ln/>
        </p:spPr>
      </p:sp>
      <p:sp>
        <p:nvSpPr>
          <p:cNvPr id="6" name="Text 3"/>
          <p:cNvSpPr/>
          <p:nvPr/>
        </p:nvSpPr>
        <p:spPr>
          <a:xfrm>
            <a:off x="1198959" y="3186708"/>
            <a:ext cx="3234928"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Identificar Factores Clave</a:t>
            </a:r>
            <a:endParaRPr lang="en-US" sz="2200" dirty="0"/>
          </a:p>
        </p:txBody>
      </p:sp>
      <p:sp>
        <p:nvSpPr>
          <p:cNvPr id="7" name="Text 4"/>
          <p:cNvSpPr/>
          <p:nvPr/>
        </p:nvSpPr>
        <p:spPr>
          <a:xfrm>
            <a:off x="1198959" y="3682246"/>
            <a:ext cx="6837521" cy="766048"/>
          </a:xfrm>
          <a:prstGeom prst="rect">
            <a:avLst/>
          </a:prstGeom>
          <a:noFill/>
          <a:ln/>
        </p:spPr>
        <p:txBody>
          <a:bodyPr wrap="squar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Determinar qué variables influyen más en la presencia de enfermedades cardiovasculares.</a:t>
            </a:r>
            <a:endParaRPr lang="en-US" sz="1850" dirty="0"/>
          </a:p>
        </p:txBody>
      </p:sp>
      <p:sp>
        <p:nvSpPr>
          <p:cNvPr id="8" name="Shape 5"/>
          <p:cNvSpPr/>
          <p:nvPr/>
        </p:nvSpPr>
        <p:spPr>
          <a:xfrm>
            <a:off x="837724" y="4957405"/>
            <a:ext cx="7468553" cy="1418153"/>
          </a:xfrm>
          <a:prstGeom prst="roundRect">
            <a:avLst>
              <a:gd name="adj" fmla="val 10317"/>
            </a:avLst>
          </a:prstGeom>
          <a:solidFill>
            <a:srgbClr val="00002E">
              <a:alpha val="75000"/>
            </a:srgbClr>
          </a:solidFill>
          <a:ln w="30480">
            <a:solidFill>
              <a:srgbClr val="D7425E"/>
            </a:solidFill>
            <a:prstDash val="solid"/>
          </a:ln>
        </p:spPr>
      </p:sp>
      <p:sp>
        <p:nvSpPr>
          <p:cNvPr id="9" name="Shape 6"/>
          <p:cNvSpPr/>
          <p:nvPr/>
        </p:nvSpPr>
        <p:spPr>
          <a:xfrm>
            <a:off x="807244" y="4957405"/>
            <a:ext cx="121920" cy="1418153"/>
          </a:xfrm>
          <a:prstGeom prst="roundRect">
            <a:avLst>
              <a:gd name="adj" fmla="val 294514"/>
            </a:avLst>
          </a:prstGeom>
          <a:solidFill>
            <a:srgbClr val="D7425E"/>
          </a:solidFill>
          <a:ln/>
        </p:spPr>
      </p:sp>
      <p:sp>
        <p:nvSpPr>
          <p:cNvPr id="10" name="Text 7"/>
          <p:cNvSpPr/>
          <p:nvPr/>
        </p:nvSpPr>
        <p:spPr>
          <a:xfrm>
            <a:off x="1198959" y="522720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Analizar Patrones</a:t>
            </a:r>
            <a:endParaRPr lang="en-US" sz="2200" dirty="0"/>
          </a:p>
        </p:txBody>
      </p:sp>
      <p:sp>
        <p:nvSpPr>
          <p:cNvPr id="11" name="Text 8"/>
          <p:cNvSpPr/>
          <p:nvPr/>
        </p:nvSpPr>
        <p:spPr>
          <a:xfrm>
            <a:off x="1198959" y="5722739"/>
            <a:ext cx="6837521"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Estudiar las relaciones entre presión arterial, colesterol y edad.</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883563"/>
            <a:ext cx="9250561" cy="704017"/>
          </a:xfrm>
          <a:prstGeom prst="rect">
            <a:avLst/>
          </a:prstGeom>
          <a:noFill/>
          <a:ln/>
        </p:spPr>
        <p:txBody>
          <a:bodyPr wrap="none" lIns="0" tIns="0" rIns="0" bIns="0" rtlCol="0" anchor="t"/>
          <a:lstStyle/>
          <a:p>
            <a:pPr algn="l" indent="0" marL="0">
              <a:lnSpc>
                <a:spcPts val="5500"/>
              </a:lnSpc>
              <a:buNone/>
            </a:pPr>
            <a:r>
              <a:rPr lang="en-US" sz="4400" dirty="0">
                <a:solidFill>
                  <a:srgbClr val="FFFFFF"/>
                </a:solidFill>
                <a:latin typeface="Nunito Semi Bold" pitchFamily="34" charset="0"/>
                <a:ea typeface="Nunito Semi Bold" pitchFamily="34" charset="-122"/>
                <a:cs typeface="Nunito Semi Bold" pitchFamily="34" charset="-120"/>
              </a:rPr>
              <a:t>Variables Clave de la Base de Datos</a:t>
            </a:r>
            <a:endParaRPr lang="en-US" sz="44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37724" y="2066330"/>
            <a:ext cx="478750" cy="478750"/>
          </a:xfrm>
          <a:prstGeom prst="rect">
            <a:avLst/>
          </a:prstGeom>
        </p:spPr>
      </p:pic>
      <p:sp>
        <p:nvSpPr>
          <p:cNvPr id="4" name="Text 1"/>
          <p:cNvSpPr/>
          <p:nvPr/>
        </p:nvSpPr>
        <p:spPr>
          <a:xfrm>
            <a:off x="1615678" y="214860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Edad</a:t>
            </a:r>
            <a:endParaRPr lang="en-US" sz="2200" dirty="0"/>
          </a:p>
        </p:txBody>
      </p:sp>
      <p:sp>
        <p:nvSpPr>
          <p:cNvPr id="5" name="Text 2"/>
          <p:cNvSpPr/>
          <p:nvPr/>
        </p:nvSpPr>
        <p:spPr>
          <a:xfrm>
            <a:off x="1615678" y="2644140"/>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En años.</a:t>
            </a:r>
            <a:endParaRPr lang="en-US" sz="18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5776" y="2066330"/>
            <a:ext cx="478750" cy="478750"/>
          </a:xfrm>
          <a:prstGeom prst="rect">
            <a:avLst/>
          </a:prstGeom>
        </p:spPr>
      </p:pic>
      <p:sp>
        <p:nvSpPr>
          <p:cNvPr id="7" name="Text 3"/>
          <p:cNvSpPr/>
          <p:nvPr/>
        </p:nvSpPr>
        <p:spPr>
          <a:xfrm>
            <a:off x="6033730" y="214860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Género</a:t>
            </a:r>
            <a:endParaRPr lang="en-US" sz="2200" dirty="0"/>
          </a:p>
        </p:txBody>
      </p:sp>
      <p:sp>
        <p:nvSpPr>
          <p:cNvPr id="8" name="Text 4"/>
          <p:cNvSpPr/>
          <p:nvPr/>
        </p:nvSpPr>
        <p:spPr>
          <a:xfrm>
            <a:off x="6033730" y="2644140"/>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Identificación.</a:t>
            </a:r>
            <a:endParaRPr lang="en-US" sz="18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3828" y="2066330"/>
            <a:ext cx="478750" cy="478750"/>
          </a:xfrm>
          <a:prstGeom prst="rect">
            <a:avLst/>
          </a:prstGeom>
        </p:spPr>
      </p:pic>
      <p:sp>
        <p:nvSpPr>
          <p:cNvPr id="10" name="Text 5"/>
          <p:cNvSpPr/>
          <p:nvPr/>
        </p:nvSpPr>
        <p:spPr>
          <a:xfrm>
            <a:off x="10451783" y="2148602"/>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Altura</a:t>
            </a:r>
            <a:endParaRPr lang="en-US" sz="2200" dirty="0"/>
          </a:p>
        </p:txBody>
      </p:sp>
      <p:sp>
        <p:nvSpPr>
          <p:cNvPr id="11" name="Text 6"/>
          <p:cNvSpPr/>
          <p:nvPr/>
        </p:nvSpPr>
        <p:spPr>
          <a:xfrm>
            <a:off x="10451783" y="2644140"/>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En cm.</a:t>
            </a:r>
            <a:endParaRPr lang="en-US" sz="1850" dirty="0"/>
          </a:p>
        </p:txBody>
      </p:sp>
      <p:pic>
        <p:nvPicPr>
          <p:cNvPr id="12"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7724" y="3505914"/>
            <a:ext cx="478750" cy="478750"/>
          </a:xfrm>
          <a:prstGeom prst="rect">
            <a:avLst/>
          </a:prstGeom>
        </p:spPr>
      </p:pic>
      <p:sp>
        <p:nvSpPr>
          <p:cNvPr id="13" name="Text 7"/>
          <p:cNvSpPr/>
          <p:nvPr/>
        </p:nvSpPr>
        <p:spPr>
          <a:xfrm>
            <a:off x="1615678" y="358818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Peso</a:t>
            </a:r>
            <a:endParaRPr lang="en-US" sz="2200" dirty="0"/>
          </a:p>
        </p:txBody>
      </p:sp>
      <p:sp>
        <p:nvSpPr>
          <p:cNvPr id="14" name="Text 8"/>
          <p:cNvSpPr/>
          <p:nvPr/>
        </p:nvSpPr>
        <p:spPr>
          <a:xfrm>
            <a:off x="1615678" y="4083725"/>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En kg.</a:t>
            </a:r>
            <a:endParaRPr lang="en-US" sz="1850" dirty="0"/>
          </a:p>
        </p:txBody>
      </p:sp>
      <p:pic>
        <p:nvPicPr>
          <p:cNvPr id="15"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55776" y="3505914"/>
            <a:ext cx="478750" cy="478750"/>
          </a:xfrm>
          <a:prstGeom prst="rect">
            <a:avLst/>
          </a:prstGeom>
        </p:spPr>
      </p:pic>
      <p:sp>
        <p:nvSpPr>
          <p:cNvPr id="16" name="Text 9"/>
          <p:cNvSpPr/>
          <p:nvPr/>
        </p:nvSpPr>
        <p:spPr>
          <a:xfrm>
            <a:off x="6033730" y="358818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Presión Arterial</a:t>
            </a:r>
            <a:endParaRPr lang="en-US" sz="2200" dirty="0"/>
          </a:p>
        </p:txBody>
      </p:sp>
      <p:sp>
        <p:nvSpPr>
          <p:cNvPr id="17" name="Text 10"/>
          <p:cNvSpPr/>
          <p:nvPr/>
        </p:nvSpPr>
        <p:spPr>
          <a:xfrm>
            <a:off x="6033730" y="4083725"/>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Sistólica y Diastólica.</a:t>
            </a:r>
            <a:endParaRPr lang="en-US" sz="1850" dirty="0"/>
          </a:p>
        </p:txBody>
      </p:sp>
      <p:pic>
        <p:nvPicPr>
          <p:cNvPr id="18" name="Image 5"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73828" y="3505914"/>
            <a:ext cx="478750" cy="478750"/>
          </a:xfrm>
          <a:prstGeom prst="rect">
            <a:avLst/>
          </a:prstGeom>
        </p:spPr>
      </p:pic>
      <p:sp>
        <p:nvSpPr>
          <p:cNvPr id="19" name="Text 11"/>
          <p:cNvSpPr/>
          <p:nvPr/>
        </p:nvSpPr>
        <p:spPr>
          <a:xfrm>
            <a:off x="10451783" y="3588187"/>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Colesterol</a:t>
            </a:r>
            <a:endParaRPr lang="en-US" sz="2200" dirty="0"/>
          </a:p>
        </p:txBody>
      </p:sp>
      <p:sp>
        <p:nvSpPr>
          <p:cNvPr id="20" name="Text 12"/>
          <p:cNvSpPr/>
          <p:nvPr/>
        </p:nvSpPr>
        <p:spPr>
          <a:xfrm>
            <a:off x="10451783" y="4083725"/>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Nivel.</a:t>
            </a:r>
            <a:endParaRPr lang="en-US" sz="1850" dirty="0"/>
          </a:p>
        </p:txBody>
      </p:sp>
      <p:pic>
        <p:nvPicPr>
          <p:cNvPr id="21" name="Image 6"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7724" y="4945499"/>
            <a:ext cx="478750" cy="478750"/>
          </a:xfrm>
          <a:prstGeom prst="rect">
            <a:avLst/>
          </a:prstGeom>
        </p:spPr>
      </p:pic>
      <p:sp>
        <p:nvSpPr>
          <p:cNvPr id="22" name="Text 13"/>
          <p:cNvSpPr/>
          <p:nvPr/>
        </p:nvSpPr>
        <p:spPr>
          <a:xfrm>
            <a:off x="1615678" y="502777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Glucosa</a:t>
            </a:r>
            <a:endParaRPr lang="en-US" sz="2200" dirty="0"/>
          </a:p>
        </p:txBody>
      </p:sp>
      <p:sp>
        <p:nvSpPr>
          <p:cNvPr id="23" name="Text 14"/>
          <p:cNvSpPr/>
          <p:nvPr/>
        </p:nvSpPr>
        <p:spPr>
          <a:xfrm>
            <a:off x="1615678" y="5523309"/>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Nivel.</a:t>
            </a:r>
            <a:endParaRPr lang="en-US" sz="1850" dirty="0"/>
          </a:p>
        </p:txBody>
      </p:sp>
      <p:pic>
        <p:nvPicPr>
          <p:cNvPr id="24" name="Image 7"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255776" y="4945499"/>
            <a:ext cx="478750" cy="478750"/>
          </a:xfrm>
          <a:prstGeom prst="rect">
            <a:avLst/>
          </a:prstGeom>
        </p:spPr>
      </p:pic>
      <p:sp>
        <p:nvSpPr>
          <p:cNvPr id="25" name="Text 15"/>
          <p:cNvSpPr/>
          <p:nvPr/>
        </p:nvSpPr>
        <p:spPr>
          <a:xfrm>
            <a:off x="6033730" y="502777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Tabaquismo</a:t>
            </a:r>
            <a:endParaRPr lang="en-US" sz="2200" dirty="0"/>
          </a:p>
        </p:txBody>
      </p:sp>
      <p:sp>
        <p:nvSpPr>
          <p:cNvPr id="26" name="Text 16"/>
          <p:cNvSpPr/>
          <p:nvPr/>
        </p:nvSpPr>
        <p:spPr>
          <a:xfrm>
            <a:off x="6033730" y="5523309"/>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Fumador/No fumador.</a:t>
            </a:r>
            <a:endParaRPr lang="en-US" sz="1850" dirty="0"/>
          </a:p>
        </p:txBody>
      </p:sp>
      <p:pic>
        <p:nvPicPr>
          <p:cNvPr id="27" name="Image 8"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73828" y="4945499"/>
            <a:ext cx="478750" cy="478750"/>
          </a:xfrm>
          <a:prstGeom prst="rect">
            <a:avLst/>
          </a:prstGeom>
        </p:spPr>
      </p:pic>
      <p:sp>
        <p:nvSpPr>
          <p:cNvPr id="28" name="Text 17"/>
          <p:cNvSpPr/>
          <p:nvPr/>
        </p:nvSpPr>
        <p:spPr>
          <a:xfrm>
            <a:off x="10451783" y="5027771"/>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Alcohol</a:t>
            </a:r>
            <a:endParaRPr lang="en-US" sz="2200" dirty="0"/>
          </a:p>
        </p:txBody>
      </p:sp>
      <p:sp>
        <p:nvSpPr>
          <p:cNvPr id="29" name="Text 18"/>
          <p:cNvSpPr/>
          <p:nvPr/>
        </p:nvSpPr>
        <p:spPr>
          <a:xfrm>
            <a:off x="10451783" y="5523309"/>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Consumo.</a:t>
            </a:r>
            <a:endParaRPr lang="en-US" sz="1850" dirty="0"/>
          </a:p>
        </p:txBody>
      </p:sp>
      <p:pic>
        <p:nvPicPr>
          <p:cNvPr id="30" name="Image 9"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7724" y="6385084"/>
            <a:ext cx="478750" cy="478750"/>
          </a:xfrm>
          <a:prstGeom prst="rect">
            <a:avLst/>
          </a:prstGeom>
        </p:spPr>
      </p:pic>
      <p:sp>
        <p:nvSpPr>
          <p:cNvPr id="31" name="Text 19"/>
          <p:cNvSpPr/>
          <p:nvPr/>
        </p:nvSpPr>
        <p:spPr>
          <a:xfrm>
            <a:off x="1615678" y="64673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Actividad Física</a:t>
            </a:r>
            <a:endParaRPr lang="en-US" sz="2200" dirty="0"/>
          </a:p>
        </p:txBody>
      </p:sp>
      <p:sp>
        <p:nvSpPr>
          <p:cNvPr id="32" name="Text 20"/>
          <p:cNvSpPr/>
          <p:nvPr/>
        </p:nvSpPr>
        <p:spPr>
          <a:xfrm>
            <a:off x="1615678" y="6962894"/>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Activo/Inactivo.</a:t>
            </a:r>
            <a:endParaRPr lang="en-US" sz="1850" dirty="0"/>
          </a:p>
        </p:txBody>
      </p:sp>
      <p:pic>
        <p:nvPicPr>
          <p:cNvPr id="33" name="Image 10"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55776" y="6385084"/>
            <a:ext cx="478750" cy="478750"/>
          </a:xfrm>
          <a:prstGeom prst="rect">
            <a:avLst/>
          </a:prstGeom>
        </p:spPr>
      </p:pic>
      <p:sp>
        <p:nvSpPr>
          <p:cNvPr id="34" name="Text 21"/>
          <p:cNvSpPr/>
          <p:nvPr/>
        </p:nvSpPr>
        <p:spPr>
          <a:xfrm>
            <a:off x="6033730" y="6467356"/>
            <a:ext cx="2816185" cy="351949"/>
          </a:xfrm>
          <a:prstGeom prst="rect">
            <a:avLst/>
          </a:prstGeom>
          <a:noFill/>
          <a:ln/>
        </p:spPr>
        <p:txBody>
          <a:bodyPr wrap="none" lIns="0" tIns="0" rIns="0" bIns="0" rtlCol="0" anchor="t"/>
          <a:lstStyle/>
          <a:p>
            <a:pPr algn="l" indent="0" marL="0">
              <a:lnSpc>
                <a:spcPts val="2750"/>
              </a:lnSpc>
              <a:buNone/>
            </a:pPr>
            <a:r>
              <a:rPr lang="en-US" sz="2200" dirty="0">
                <a:solidFill>
                  <a:srgbClr val="FFFFFF"/>
                </a:solidFill>
                <a:latin typeface="Nunito Semi Bold" pitchFamily="34" charset="0"/>
                <a:ea typeface="Nunito Semi Bold" pitchFamily="34" charset="-122"/>
                <a:cs typeface="Nunito Semi Bold" pitchFamily="34" charset="-120"/>
              </a:rPr>
              <a:t>Cardio</a:t>
            </a:r>
            <a:endParaRPr lang="en-US" sz="2200" dirty="0"/>
          </a:p>
        </p:txBody>
      </p:sp>
      <p:sp>
        <p:nvSpPr>
          <p:cNvPr id="35" name="Text 22"/>
          <p:cNvSpPr/>
          <p:nvPr/>
        </p:nvSpPr>
        <p:spPr>
          <a:xfrm>
            <a:off x="6033730" y="6962894"/>
            <a:ext cx="3340894" cy="383024"/>
          </a:xfrm>
          <a:prstGeom prst="rect">
            <a:avLst/>
          </a:prstGeom>
          <a:noFill/>
          <a:ln/>
        </p:spPr>
        <p:txBody>
          <a:bodyPr wrap="none" lIns="0" tIns="0" rIns="0" bIns="0" rtlCol="0" anchor="t"/>
          <a:lstStyle/>
          <a:p>
            <a:pPr algn="l" indent="0" marL="0">
              <a:lnSpc>
                <a:spcPts val="3000"/>
              </a:lnSpc>
              <a:buNone/>
            </a:pPr>
            <a:r>
              <a:rPr lang="en-US" sz="1850" dirty="0">
                <a:solidFill>
                  <a:srgbClr val="FFFFFF"/>
                </a:solidFill>
                <a:latin typeface="PT Sans" pitchFamily="34" charset="0"/>
                <a:ea typeface="PT Sans" pitchFamily="34" charset="-122"/>
                <a:cs typeface="PT Sans" pitchFamily="34" charset="-120"/>
              </a:rPr>
              <a:t>Enfermedad cardiovascular.</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43533" y="505658"/>
            <a:ext cx="7567136" cy="540782"/>
          </a:xfrm>
          <a:prstGeom prst="rect">
            <a:avLst/>
          </a:prstGeom>
          <a:noFill/>
          <a:ln/>
        </p:spPr>
        <p:txBody>
          <a:bodyPr wrap="none" lIns="0" tIns="0" rIns="0" bIns="0" rtlCol="0" anchor="t"/>
          <a:lstStyle/>
          <a:p>
            <a:pPr algn="l" indent="0" marL="0">
              <a:lnSpc>
                <a:spcPts val="4250"/>
              </a:lnSpc>
              <a:buNone/>
            </a:pPr>
            <a:r>
              <a:rPr lang="en-US" sz="3400" dirty="0">
                <a:solidFill>
                  <a:srgbClr val="FFFFFF"/>
                </a:solidFill>
                <a:latin typeface="Nunito Semi Bold" pitchFamily="34" charset="0"/>
                <a:ea typeface="Nunito Semi Bold" pitchFamily="34" charset="-122"/>
                <a:cs typeface="Nunito Semi Bold" pitchFamily="34" charset="-120"/>
              </a:rPr>
              <a:t>Resultados de la Prueba Chi-cuadrada</a:t>
            </a:r>
            <a:endParaRPr lang="en-US" sz="3400" dirty="0"/>
          </a:p>
        </p:txBody>
      </p:sp>
      <p:sp>
        <p:nvSpPr>
          <p:cNvPr id="3" name="Text 1"/>
          <p:cNvSpPr/>
          <p:nvPr/>
        </p:nvSpPr>
        <p:spPr>
          <a:xfrm>
            <a:off x="643533" y="1414224"/>
            <a:ext cx="13343334"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Nivel de significancia (α) = 0.05</a:t>
            </a:r>
            <a:endParaRPr lang="en-US" sz="1400" dirty="0"/>
          </a:p>
        </p:txBody>
      </p:sp>
      <p:sp>
        <p:nvSpPr>
          <p:cNvPr id="4" name="Shape 2"/>
          <p:cNvSpPr/>
          <p:nvPr/>
        </p:nvSpPr>
        <p:spPr>
          <a:xfrm>
            <a:off x="643533" y="1915358"/>
            <a:ext cx="13343334" cy="5315903"/>
          </a:xfrm>
          <a:prstGeom prst="roundRect">
            <a:avLst>
              <a:gd name="adj" fmla="val 5189"/>
            </a:avLst>
          </a:prstGeom>
          <a:noFill/>
          <a:ln w="7620">
            <a:solidFill>
              <a:srgbClr val="FFFFFF">
                <a:alpha val="24000"/>
              </a:srgbClr>
            </a:solidFill>
            <a:prstDash val="solid"/>
          </a:ln>
        </p:spPr>
      </p:sp>
      <p:sp>
        <p:nvSpPr>
          <p:cNvPr id="5" name="Shape 3"/>
          <p:cNvSpPr/>
          <p:nvPr/>
        </p:nvSpPr>
        <p:spPr>
          <a:xfrm>
            <a:off x="651153" y="1922978"/>
            <a:ext cx="13328094" cy="530066"/>
          </a:xfrm>
          <a:prstGeom prst="rect">
            <a:avLst/>
          </a:prstGeom>
          <a:solidFill>
            <a:srgbClr val="FFFFFF">
              <a:alpha val="4000"/>
            </a:srgbClr>
          </a:solidFill>
          <a:ln/>
        </p:spPr>
      </p:sp>
      <p:sp>
        <p:nvSpPr>
          <p:cNvPr id="6" name="Text 4"/>
          <p:cNvSpPr/>
          <p:nvPr/>
        </p:nvSpPr>
        <p:spPr>
          <a:xfrm>
            <a:off x="835223" y="2040850"/>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Variable</a:t>
            </a:r>
            <a:endParaRPr lang="en-US" sz="1400" dirty="0"/>
          </a:p>
        </p:txBody>
      </p:sp>
      <p:sp>
        <p:nvSpPr>
          <p:cNvPr id="7" name="Text 5"/>
          <p:cNvSpPr/>
          <p:nvPr/>
        </p:nvSpPr>
        <p:spPr>
          <a:xfrm>
            <a:off x="3504605" y="2040850"/>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Chi2</a:t>
            </a:r>
            <a:endParaRPr lang="en-US" sz="1400" dirty="0"/>
          </a:p>
        </p:txBody>
      </p:sp>
      <p:sp>
        <p:nvSpPr>
          <p:cNvPr id="8" name="Text 6"/>
          <p:cNvSpPr/>
          <p:nvPr/>
        </p:nvSpPr>
        <p:spPr>
          <a:xfrm>
            <a:off x="6170176" y="2040850"/>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p_value</a:t>
            </a:r>
            <a:endParaRPr lang="en-US" sz="1400" dirty="0"/>
          </a:p>
        </p:txBody>
      </p:sp>
      <p:sp>
        <p:nvSpPr>
          <p:cNvPr id="9" name="Text 7"/>
          <p:cNvSpPr/>
          <p:nvPr/>
        </p:nvSpPr>
        <p:spPr>
          <a:xfrm>
            <a:off x="8835747" y="2040850"/>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Decisión</a:t>
            </a:r>
            <a:endParaRPr lang="en-US" sz="1400" dirty="0"/>
          </a:p>
        </p:txBody>
      </p:sp>
      <p:sp>
        <p:nvSpPr>
          <p:cNvPr id="10" name="Shape 8"/>
          <p:cNvSpPr/>
          <p:nvPr/>
        </p:nvSpPr>
        <p:spPr>
          <a:xfrm>
            <a:off x="651153" y="2453045"/>
            <a:ext cx="13328094" cy="530066"/>
          </a:xfrm>
          <a:prstGeom prst="rect">
            <a:avLst/>
          </a:prstGeom>
          <a:solidFill>
            <a:srgbClr val="000000">
              <a:alpha val="4000"/>
            </a:srgbClr>
          </a:solidFill>
          <a:ln/>
        </p:spPr>
      </p:sp>
      <p:sp>
        <p:nvSpPr>
          <p:cNvPr id="11" name="Text 9"/>
          <p:cNvSpPr/>
          <p:nvPr/>
        </p:nvSpPr>
        <p:spPr>
          <a:xfrm>
            <a:off x="835223" y="2570917"/>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Edad</a:t>
            </a:r>
            <a:endParaRPr lang="en-US" sz="1400" dirty="0"/>
          </a:p>
        </p:txBody>
      </p:sp>
      <p:sp>
        <p:nvSpPr>
          <p:cNvPr id="12" name="Text 10"/>
          <p:cNvSpPr/>
          <p:nvPr/>
        </p:nvSpPr>
        <p:spPr>
          <a:xfrm>
            <a:off x="3504605" y="2570917"/>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11785.15</a:t>
            </a:r>
            <a:endParaRPr lang="en-US" sz="1400" dirty="0"/>
          </a:p>
        </p:txBody>
      </p:sp>
      <p:sp>
        <p:nvSpPr>
          <p:cNvPr id="13" name="Text 11"/>
          <p:cNvSpPr/>
          <p:nvPr/>
        </p:nvSpPr>
        <p:spPr>
          <a:xfrm>
            <a:off x="6170176" y="2570917"/>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14" name="Text 12"/>
          <p:cNvSpPr/>
          <p:nvPr/>
        </p:nvSpPr>
        <p:spPr>
          <a:xfrm>
            <a:off x="8835747" y="2570917"/>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15" name="Shape 13"/>
          <p:cNvSpPr/>
          <p:nvPr/>
        </p:nvSpPr>
        <p:spPr>
          <a:xfrm>
            <a:off x="651153" y="2983111"/>
            <a:ext cx="13328094" cy="530066"/>
          </a:xfrm>
          <a:prstGeom prst="rect">
            <a:avLst/>
          </a:prstGeom>
          <a:solidFill>
            <a:srgbClr val="FFFFFF">
              <a:alpha val="4000"/>
            </a:srgbClr>
          </a:solidFill>
          <a:ln/>
        </p:spPr>
      </p:sp>
      <p:sp>
        <p:nvSpPr>
          <p:cNvPr id="16" name="Text 14"/>
          <p:cNvSpPr/>
          <p:nvPr/>
        </p:nvSpPr>
        <p:spPr>
          <a:xfrm>
            <a:off x="835223" y="3100983"/>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Presión Sistólica</a:t>
            </a:r>
            <a:endParaRPr lang="en-US" sz="1400" dirty="0"/>
          </a:p>
        </p:txBody>
      </p:sp>
      <p:sp>
        <p:nvSpPr>
          <p:cNvPr id="17" name="Text 15"/>
          <p:cNvSpPr/>
          <p:nvPr/>
        </p:nvSpPr>
        <p:spPr>
          <a:xfrm>
            <a:off x="3504605" y="3100983"/>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15504.39</a:t>
            </a:r>
            <a:endParaRPr lang="en-US" sz="1400" dirty="0"/>
          </a:p>
        </p:txBody>
      </p:sp>
      <p:sp>
        <p:nvSpPr>
          <p:cNvPr id="18" name="Text 16"/>
          <p:cNvSpPr/>
          <p:nvPr/>
        </p:nvSpPr>
        <p:spPr>
          <a:xfrm>
            <a:off x="6170176" y="3100983"/>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19" name="Text 17"/>
          <p:cNvSpPr/>
          <p:nvPr/>
        </p:nvSpPr>
        <p:spPr>
          <a:xfrm>
            <a:off x="8835747" y="3100983"/>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20" name="Shape 18"/>
          <p:cNvSpPr/>
          <p:nvPr/>
        </p:nvSpPr>
        <p:spPr>
          <a:xfrm>
            <a:off x="651153" y="3513177"/>
            <a:ext cx="13328094" cy="530066"/>
          </a:xfrm>
          <a:prstGeom prst="rect">
            <a:avLst/>
          </a:prstGeom>
          <a:solidFill>
            <a:srgbClr val="000000">
              <a:alpha val="4000"/>
            </a:srgbClr>
          </a:solidFill>
          <a:ln/>
        </p:spPr>
      </p:sp>
      <p:sp>
        <p:nvSpPr>
          <p:cNvPr id="21" name="Text 19"/>
          <p:cNvSpPr/>
          <p:nvPr/>
        </p:nvSpPr>
        <p:spPr>
          <a:xfrm>
            <a:off x="835223" y="3631049"/>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Presión Diastólica</a:t>
            </a:r>
            <a:endParaRPr lang="en-US" sz="1400" dirty="0"/>
          </a:p>
        </p:txBody>
      </p:sp>
      <p:sp>
        <p:nvSpPr>
          <p:cNvPr id="22" name="Text 20"/>
          <p:cNvSpPr/>
          <p:nvPr/>
        </p:nvSpPr>
        <p:spPr>
          <a:xfrm>
            <a:off x="3504605" y="3631049"/>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9946.54</a:t>
            </a:r>
            <a:endParaRPr lang="en-US" sz="1400" dirty="0"/>
          </a:p>
        </p:txBody>
      </p:sp>
      <p:sp>
        <p:nvSpPr>
          <p:cNvPr id="23" name="Text 21"/>
          <p:cNvSpPr/>
          <p:nvPr/>
        </p:nvSpPr>
        <p:spPr>
          <a:xfrm>
            <a:off x="6170176" y="3631049"/>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24" name="Text 22"/>
          <p:cNvSpPr/>
          <p:nvPr/>
        </p:nvSpPr>
        <p:spPr>
          <a:xfrm>
            <a:off x="8835747" y="3631049"/>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25" name="Shape 23"/>
          <p:cNvSpPr/>
          <p:nvPr/>
        </p:nvSpPr>
        <p:spPr>
          <a:xfrm>
            <a:off x="651153" y="4043243"/>
            <a:ext cx="13328094" cy="530066"/>
          </a:xfrm>
          <a:prstGeom prst="rect">
            <a:avLst/>
          </a:prstGeom>
          <a:solidFill>
            <a:srgbClr val="FFFFFF">
              <a:alpha val="4000"/>
            </a:srgbClr>
          </a:solidFill>
          <a:ln/>
        </p:spPr>
      </p:sp>
      <p:sp>
        <p:nvSpPr>
          <p:cNvPr id="26" name="Text 24"/>
          <p:cNvSpPr/>
          <p:nvPr/>
        </p:nvSpPr>
        <p:spPr>
          <a:xfrm>
            <a:off x="835223" y="4161115"/>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Colesterol</a:t>
            </a:r>
            <a:endParaRPr lang="en-US" sz="1400" dirty="0"/>
          </a:p>
        </p:txBody>
      </p:sp>
      <p:sp>
        <p:nvSpPr>
          <p:cNvPr id="27" name="Text 25"/>
          <p:cNvSpPr/>
          <p:nvPr/>
        </p:nvSpPr>
        <p:spPr>
          <a:xfrm>
            <a:off x="3504605" y="4161115"/>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3423.44</a:t>
            </a:r>
            <a:endParaRPr lang="en-US" sz="1400" dirty="0"/>
          </a:p>
        </p:txBody>
      </p:sp>
      <p:sp>
        <p:nvSpPr>
          <p:cNvPr id="28" name="Text 26"/>
          <p:cNvSpPr/>
          <p:nvPr/>
        </p:nvSpPr>
        <p:spPr>
          <a:xfrm>
            <a:off x="6170176" y="4161115"/>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29" name="Text 27"/>
          <p:cNvSpPr/>
          <p:nvPr/>
        </p:nvSpPr>
        <p:spPr>
          <a:xfrm>
            <a:off x="8835747" y="4161115"/>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30" name="Shape 28"/>
          <p:cNvSpPr/>
          <p:nvPr/>
        </p:nvSpPr>
        <p:spPr>
          <a:xfrm>
            <a:off x="651153" y="4573310"/>
            <a:ext cx="13328094" cy="530066"/>
          </a:xfrm>
          <a:prstGeom prst="rect">
            <a:avLst/>
          </a:prstGeom>
          <a:solidFill>
            <a:srgbClr val="000000">
              <a:alpha val="4000"/>
            </a:srgbClr>
          </a:solidFill>
          <a:ln/>
        </p:spPr>
      </p:sp>
      <p:sp>
        <p:nvSpPr>
          <p:cNvPr id="31" name="Text 29"/>
          <p:cNvSpPr/>
          <p:nvPr/>
        </p:nvSpPr>
        <p:spPr>
          <a:xfrm>
            <a:off x="835223" y="4691182"/>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Glucosa</a:t>
            </a:r>
            <a:endParaRPr lang="en-US" sz="1400" dirty="0"/>
          </a:p>
        </p:txBody>
      </p:sp>
      <p:sp>
        <p:nvSpPr>
          <p:cNvPr id="32" name="Text 30"/>
          <p:cNvSpPr/>
          <p:nvPr/>
        </p:nvSpPr>
        <p:spPr>
          <a:xfrm>
            <a:off x="3504605" y="4691182"/>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586.91</a:t>
            </a:r>
            <a:endParaRPr lang="en-US" sz="1400" dirty="0"/>
          </a:p>
        </p:txBody>
      </p:sp>
      <p:sp>
        <p:nvSpPr>
          <p:cNvPr id="33" name="Text 31"/>
          <p:cNvSpPr/>
          <p:nvPr/>
        </p:nvSpPr>
        <p:spPr>
          <a:xfrm>
            <a:off x="6170176" y="4691182"/>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34" name="Text 32"/>
          <p:cNvSpPr/>
          <p:nvPr/>
        </p:nvSpPr>
        <p:spPr>
          <a:xfrm>
            <a:off x="8835747" y="4691182"/>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35" name="Shape 33"/>
          <p:cNvSpPr/>
          <p:nvPr/>
        </p:nvSpPr>
        <p:spPr>
          <a:xfrm>
            <a:off x="651153" y="5103376"/>
            <a:ext cx="13328094" cy="530066"/>
          </a:xfrm>
          <a:prstGeom prst="rect">
            <a:avLst/>
          </a:prstGeom>
          <a:solidFill>
            <a:srgbClr val="FFFFFF">
              <a:alpha val="4000"/>
            </a:srgbClr>
          </a:solidFill>
          <a:ln/>
        </p:spPr>
      </p:sp>
      <p:sp>
        <p:nvSpPr>
          <p:cNvPr id="36" name="Text 34"/>
          <p:cNvSpPr/>
          <p:nvPr/>
        </p:nvSpPr>
        <p:spPr>
          <a:xfrm>
            <a:off x="835223" y="5221248"/>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Tabaquismo</a:t>
            </a:r>
            <a:endParaRPr lang="en-US" sz="1400" dirty="0"/>
          </a:p>
        </p:txBody>
      </p:sp>
      <p:sp>
        <p:nvSpPr>
          <p:cNvPr id="37" name="Text 35"/>
          <p:cNvSpPr/>
          <p:nvPr/>
        </p:nvSpPr>
        <p:spPr>
          <a:xfrm>
            <a:off x="3504605" y="5221248"/>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16.79</a:t>
            </a:r>
            <a:endParaRPr lang="en-US" sz="1400" dirty="0"/>
          </a:p>
        </p:txBody>
      </p:sp>
      <p:sp>
        <p:nvSpPr>
          <p:cNvPr id="38" name="Text 36"/>
          <p:cNvSpPr/>
          <p:nvPr/>
        </p:nvSpPr>
        <p:spPr>
          <a:xfrm>
            <a:off x="6170176" y="5221248"/>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0.000042</a:t>
            </a:r>
            <a:endParaRPr lang="en-US" sz="1400" dirty="0"/>
          </a:p>
        </p:txBody>
      </p:sp>
      <p:sp>
        <p:nvSpPr>
          <p:cNvPr id="39" name="Text 37"/>
          <p:cNvSpPr/>
          <p:nvPr/>
        </p:nvSpPr>
        <p:spPr>
          <a:xfrm>
            <a:off x="8835747" y="5221248"/>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40" name="Shape 38"/>
          <p:cNvSpPr/>
          <p:nvPr/>
        </p:nvSpPr>
        <p:spPr>
          <a:xfrm>
            <a:off x="651153" y="5633442"/>
            <a:ext cx="13328094" cy="530066"/>
          </a:xfrm>
          <a:prstGeom prst="rect">
            <a:avLst/>
          </a:prstGeom>
          <a:solidFill>
            <a:srgbClr val="000000">
              <a:alpha val="4000"/>
            </a:srgbClr>
          </a:solidFill>
          <a:ln/>
        </p:spPr>
      </p:sp>
      <p:sp>
        <p:nvSpPr>
          <p:cNvPr id="41" name="Text 39"/>
          <p:cNvSpPr/>
          <p:nvPr/>
        </p:nvSpPr>
        <p:spPr>
          <a:xfrm>
            <a:off x="835223" y="5751314"/>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Alcohol</a:t>
            </a:r>
            <a:endParaRPr lang="en-US" sz="1400" dirty="0"/>
          </a:p>
        </p:txBody>
      </p:sp>
      <p:sp>
        <p:nvSpPr>
          <p:cNvPr id="42" name="Text 40"/>
          <p:cNvSpPr/>
          <p:nvPr/>
        </p:nvSpPr>
        <p:spPr>
          <a:xfrm>
            <a:off x="3504605" y="5751314"/>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3.76</a:t>
            </a:r>
            <a:endParaRPr lang="en-US" sz="1400" dirty="0"/>
          </a:p>
        </p:txBody>
      </p:sp>
      <p:sp>
        <p:nvSpPr>
          <p:cNvPr id="43" name="Text 41"/>
          <p:cNvSpPr/>
          <p:nvPr/>
        </p:nvSpPr>
        <p:spPr>
          <a:xfrm>
            <a:off x="6170176" y="5751314"/>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0.052453</a:t>
            </a:r>
            <a:endParaRPr lang="en-US" sz="1400" dirty="0"/>
          </a:p>
        </p:txBody>
      </p:sp>
      <p:sp>
        <p:nvSpPr>
          <p:cNvPr id="44" name="Text 42"/>
          <p:cNvSpPr/>
          <p:nvPr/>
        </p:nvSpPr>
        <p:spPr>
          <a:xfrm>
            <a:off x="8835747" y="5751314"/>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No rechazar H₀</a:t>
            </a:r>
            <a:endParaRPr lang="en-US" sz="1400" dirty="0"/>
          </a:p>
        </p:txBody>
      </p:sp>
      <p:sp>
        <p:nvSpPr>
          <p:cNvPr id="45" name="Shape 43"/>
          <p:cNvSpPr/>
          <p:nvPr/>
        </p:nvSpPr>
        <p:spPr>
          <a:xfrm>
            <a:off x="651153" y="6163508"/>
            <a:ext cx="13328094" cy="530066"/>
          </a:xfrm>
          <a:prstGeom prst="rect">
            <a:avLst/>
          </a:prstGeom>
          <a:solidFill>
            <a:srgbClr val="FFFFFF">
              <a:alpha val="4000"/>
            </a:srgbClr>
          </a:solidFill>
          <a:ln/>
        </p:spPr>
      </p:sp>
      <p:sp>
        <p:nvSpPr>
          <p:cNvPr id="46" name="Text 44"/>
          <p:cNvSpPr/>
          <p:nvPr/>
        </p:nvSpPr>
        <p:spPr>
          <a:xfrm>
            <a:off x="835223" y="6281380"/>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Actividad Física</a:t>
            </a:r>
            <a:endParaRPr lang="en-US" sz="1400" dirty="0"/>
          </a:p>
        </p:txBody>
      </p:sp>
      <p:sp>
        <p:nvSpPr>
          <p:cNvPr id="47" name="Text 45"/>
          <p:cNvSpPr/>
          <p:nvPr/>
        </p:nvSpPr>
        <p:spPr>
          <a:xfrm>
            <a:off x="3504605" y="6281380"/>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88.98</a:t>
            </a:r>
            <a:endParaRPr lang="en-US" sz="1400" dirty="0"/>
          </a:p>
        </p:txBody>
      </p:sp>
      <p:sp>
        <p:nvSpPr>
          <p:cNvPr id="48" name="Text 46"/>
          <p:cNvSpPr/>
          <p:nvPr/>
        </p:nvSpPr>
        <p:spPr>
          <a:xfrm>
            <a:off x="6170176" y="6281380"/>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49" name="Text 47"/>
          <p:cNvSpPr/>
          <p:nvPr/>
        </p:nvSpPr>
        <p:spPr>
          <a:xfrm>
            <a:off x="8835747" y="6281380"/>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50" name="Shape 48"/>
          <p:cNvSpPr/>
          <p:nvPr/>
        </p:nvSpPr>
        <p:spPr>
          <a:xfrm>
            <a:off x="651153" y="6693575"/>
            <a:ext cx="13328094" cy="530066"/>
          </a:xfrm>
          <a:prstGeom prst="rect">
            <a:avLst/>
          </a:prstGeom>
          <a:solidFill>
            <a:srgbClr val="000000">
              <a:alpha val="4000"/>
            </a:srgbClr>
          </a:solidFill>
          <a:ln/>
        </p:spPr>
      </p:sp>
      <p:sp>
        <p:nvSpPr>
          <p:cNvPr id="51" name="Text 49"/>
          <p:cNvSpPr/>
          <p:nvPr/>
        </p:nvSpPr>
        <p:spPr>
          <a:xfrm>
            <a:off x="835223" y="6811447"/>
            <a:ext cx="229409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Índice de Masa Corporal</a:t>
            </a:r>
            <a:endParaRPr lang="en-US" sz="1400" dirty="0"/>
          </a:p>
        </p:txBody>
      </p:sp>
      <p:sp>
        <p:nvSpPr>
          <p:cNvPr id="52" name="Text 50"/>
          <p:cNvSpPr/>
          <p:nvPr/>
        </p:nvSpPr>
        <p:spPr>
          <a:xfrm>
            <a:off x="3504605" y="6811447"/>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6391.63</a:t>
            </a:r>
            <a:endParaRPr lang="en-US" sz="1400" dirty="0"/>
          </a:p>
        </p:txBody>
      </p:sp>
      <p:sp>
        <p:nvSpPr>
          <p:cNvPr id="53" name="Text 51"/>
          <p:cNvSpPr/>
          <p:nvPr/>
        </p:nvSpPr>
        <p:spPr>
          <a:xfrm>
            <a:off x="6170176" y="6811447"/>
            <a:ext cx="2290286"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0.000000</a:t>
            </a:r>
            <a:endParaRPr lang="en-US" sz="1400" dirty="0"/>
          </a:p>
        </p:txBody>
      </p:sp>
      <p:sp>
        <p:nvSpPr>
          <p:cNvPr id="54" name="Text 52"/>
          <p:cNvSpPr/>
          <p:nvPr/>
        </p:nvSpPr>
        <p:spPr>
          <a:xfrm>
            <a:off x="8835747" y="6811447"/>
            <a:ext cx="4959668"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Rechazar H₀</a:t>
            </a:r>
            <a:endParaRPr lang="en-US" sz="1400" dirty="0"/>
          </a:p>
        </p:txBody>
      </p:sp>
      <p:sp>
        <p:nvSpPr>
          <p:cNvPr id="55" name="Text 53"/>
          <p:cNvSpPr/>
          <p:nvPr/>
        </p:nvSpPr>
        <p:spPr>
          <a:xfrm>
            <a:off x="643533" y="7438073"/>
            <a:ext cx="13343334" cy="294323"/>
          </a:xfrm>
          <a:prstGeom prst="rect">
            <a:avLst/>
          </a:prstGeom>
          <a:noFill/>
          <a:ln/>
        </p:spPr>
        <p:txBody>
          <a:bodyPr wrap="none" lIns="0" tIns="0" rIns="0" bIns="0" rtlCol="0" anchor="t"/>
          <a:lstStyle/>
          <a:p>
            <a:pPr algn="l" indent="0" marL="0">
              <a:lnSpc>
                <a:spcPts val="2300"/>
              </a:lnSpc>
              <a:buNone/>
            </a:pPr>
            <a:r>
              <a:rPr lang="en-US" sz="1400" dirty="0">
                <a:solidFill>
                  <a:srgbClr val="FFFFFF"/>
                </a:solidFill>
                <a:latin typeface="PT Sans" pitchFamily="34" charset="0"/>
                <a:ea typeface="PT Sans" pitchFamily="34" charset="-122"/>
                <a:cs typeface="PT Sans" pitchFamily="34" charset="-120"/>
              </a:rPr>
              <a:t>La mayoría de los factores están fuertemente relacionados con enfermedades cardiovasculares, excepto el consumo de alcohol.</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13673" y="639247"/>
            <a:ext cx="8608338" cy="683776"/>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Distribución Normal del Colesterol</a:t>
            </a:r>
            <a:endParaRPr lang="en-US" sz="4300" dirty="0"/>
          </a:p>
        </p:txBody>
      </p:sp>
      <p:sp>
        <p:nvSpPr>
          <p:cNvPr id="3" name="Text 1"/>
          <p:cNvSpPr/>
          <p:nvPr/>
        </p:nvSpPr>
        <p:spPr>
          <a:xfrm>
            <a:off x="813673" y="1880949"/>
            <a:ext cx="6217920" cy="743903"/>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La gráfica muestra la distribución normal de los valores de colesterol.</a:t>
            </a:r>
            <a:endParaRPr lang="en-US" sz="1800" dirty="0"/>
          </a:p>
        </p:txBody>
      </p:sp>
      <p:sp>
        <p:nvSpPr>
          <p:cNvPr id="4" name="Shape 2"/>
          <p:cNvSpPr/>
          <p:nvPr/>
        </p:nvSpPr>
        <p:spPr>
          <a:xfrm>
            <a:off x="813673" y="2886313"/>
            <a:ext cx="6217920" cy="1347311"/>
          </a:xfrm>
          <a:prstGeom prst="roundRect">
            <a:avLst>
              <a:gd name="adj" fmla="val 25884"/>
            </a:avLst>
          </a:prstGeom>
          <a:noFill/>
          <a:ln w="7620">
            <a:solidFill>
              <a:srgbClr val="FFFFFF">
                <a:alpha val="24000"/>
              </a:srgbClr>
            </a:solidFill>
            <a:prstDash val="solid"/>
          </a:ln>
        </p:spPr>
      </p:sp>
      <p:sp>
        <p:nvSpPr>
          <p:cNvPr id="5" name="Shape 3"/>
          <p:cNvSpPr/>
          <p:nvPr/>
        </p:nvSpPr>
        <p:spPr>
          <a:xfrm>
            <a:off x="821293" y="2893933"/>
            <a:ext cx="6202680" cy="666036"/>
          </a:xfrm>
          <a:prstGeom prst="rect">
            <a:avLst/>
          </a:prstGeom>
          <a:solidFill>
            <a:srgbClr val="FFFFFF">
              <a:alpha val="4000"/>
            </a:srgbClr>
          </a:solidFill>
          <a:ln/>
        </p:spPr>
      </p:sp>
      <p:sp>
        <p:nvSpPr>
          <p:cNvPr id="6" name="Text 4"/>
          <p:cNvSpPr/>
          <p:nvPr/>
        </p:nvSpPr>
        <p:spPr>
          <a:xfrm>
            <a:off x="1053703" y="3040975"/>
            <a:ext cx="2632710" cy="371951"/>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Media (μ)</a:t>
            </a:r>
            <a:endParaRPr lang="en-US" sz="1800" dirty="0"/>
          </a:p>
        </p:txBody>
      </p:sp>
      <p:sp>
        <p:nvSpPr>
          <p:cNvPr id="7" name="Text 5"/>
          <p:cNvSpPr/>
          <p:nvPr/>
        </p:nvSpPr>
        <p:spPr>
          <a:xfrm>
            <a:off x="4158853" y="3040975"/>
            <a:ext cx="2632710" cy="371951"/>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1.3669</a:t>
            </a:r>
            <a:endParaRPr lang="en-US" sz="1800" dirty="0"/>
          </a:p>
        </p:txBody>
      </p:sp>
      <p:sp>
        <p:nvSpPr>
          <p:cNvPr id="8" name="Shape 6"/>
          <p:cNvSpPr/>
          <p:nvPr/>
        </p:nvSpPr>
        <p:spPr>
          <a:xfrm>
            <a:off x="821293" y="3559969"/>
            <a:ext cx="6202680" cy="666036"/>
          </a:xfrm>
          <a:prstGeom prst="rect">
            <a:avLst/>
          </a:prstGeom>
          <a:solidFill>
            <a:srgbClr val="000000">
              <a:alpha val="4000"/>
            </a:srgbClr>
          </a:solidFill>
          <a:ln/>
        </p:spPr>
      </p:sp>
      <p:sp>
        <p:nvSpPr>
          <p:cNvPr id="9" name="Text 7"/>
          <p:cNvSpPr/>
          <p:nvPr/>
        </p:nvSpPr>
        <p:spPr>
          <a:xfrm>
            <a:off x="1053703" y="3707011"/>
            <a:ext cx="2632710" cy="371951"/>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Desviación estándar (σ)</a:t>
            </a:r>
            <a:endParaRPr lang="en-US" sz="1800" dirty="0"/>
          </a:p>
        </p:txBody>
      </p:sp>
      <p:sp>
        <p:nvSpPr>
          <p:cNvPr id="10" name="Text 8"/>
          <p:cNvSpPr/>
          <p:nvPr/>
        </p:nvSpPr>
        <p:spPr>
          <a:xfrm>
            <a:off x="4158853" y="3707011"/>
            <a:ext cx="2632710" cy="371951"/>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0.6803</a:t>
            </a:r>
            <a:endParaRPr lang="en-US" sz="1800" dirty="0"/>
          </a:p>
        </p:txBody>
      </p:sp>
      <p:sp>
        <p:nvSpPr>
          <p:cNvPr id="11" name="Text 9"/>
          <p:cNvSpPr/>
          <p:nvPr/>
        </p:nvSpPr>
        <p:spPr>
          <a:xfrm>
            <a:off x="813673" y="4495086"/>
            <a:ext cx="6217920" cy="1115854"/>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La media es 1.3669 representa el valor promedio del colesterol en la población estudiada, por otro lado el 0.6803 indica que tan dispesos estan lod adtos respecto a la media.</a:t>
            </a:r>
            <a:endParaRPr lang="en-US" sz="1800" dirty="0"/>
          </a:p>
        </p:txBody>
      </p:sp>
      <p:sp>
        <p:nvSpPr>
          <p:cNvPr id="12" name="Text 10"/>
          <p:cNvSpPr/>
          <p:nvPr/>
        </p:nvSpPr>
        <p:spPr>
          <a:xfrm>
            <a:off x="813673" y="5820132"/>
            <a:ext cx="6217920" cy="1115854"/>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La forma de la campana indica que la mayoria de las peronas tienen niveles de colesterol cerca del valor promedio y menos personas se encuentran en los valores entremos.</a:t>
            </a:r>
            <a:endParaRPr lang="en-US" sz="1800" dirty="0"/>
          </a:p>
        </p:txBody>
      </p:sp>
      <p:pic>
        <p:nvPicPr>
          <p:cNvPr id="13" name="Image 0" descr="preencoded.png">    </p:cNvPr>
          <p:cNvPicPr>
            <a:picLocks noChangeAspect="1"/>
          </p:cNvPicPr>
          <p:nvPr/>
        </p:nvPicPr>
        <p:blipFill>
          <a:blip r:embed="rId1"/>
          <a:stretch>
            <a:fillRect/>
          </a:stretch>
        </p:blipFill>
        <p:spPr>
          <a:xfrm>
            <a:off x="7606427" y="1933218"/>
            <a:ext cx="6217920" cy="4981694"/>
          </a:xfrm>
          <a:prstGeom prst="rect">
            <a:avLst/>
          </a:prstGeom>
        </p:spPr>
      </p:pic>
      <p:sp>
        <p:nvSpPr>
          <p:cNvPr id="14" name="Text 11"/>
          <p:cNvSpPr/>
          <p:nvPr/>
        </p:nvSpPr>
        <p:spPr>
          <a:xfrm>
            <a:off x="7606427" y="7176373"/>
            <a:ext cx="6217920" cy="371951"/>
          </a:xfrm>
          <a:prstGeom prst="rect">
            <a:avLst/>
          </a:prstGeom>
          <a:noFill/>
          <a:ln/>
        </p:spPr>
        <p:txBody>
          <a:bodyPr wrap="none" lIns="0" tIns="0" rIns="0" bIns="0" rtlCol="0" anchor="t"/>
          <a:lstStyle/>
          <a:p>
            <a:pPr algn="l" indent="0" marL="0">
              <a:lnSpc>
                <a:spcPts val="2900"/>
              </a:lnSpc>
              <a:buNone/>
            </a:pP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3673" y="640080"/>
            <a:ext cx="7943136" cy="683776"/>
          </a:xfrm>
          <a:prstGeom prst="rect">
            <a:avLst/>
          </a:prstGeom>
          <a:noFill/>
          <a:ln/>
        </p:spPr>
        <p:txBody>
          <a:bodyPr wrap="none" lIns="0" tIns="0" rIns="0" bIns="0" rtlCol="0" anchor="t"/>
          <a:lstStyle/>
          <a:p>
            <a:pPr algn="l" indent="0" marL="0">
              <a:lnSpc>
                <a:spcPts val="5350"/>
              </a:lnSpc>
              <a:buNone/>
            </a:pPr>
            <a:r>
              <a:rPr lang="en-US" sz="4300" dirty="0">
                <a:solidFill>
                  <a:srgbClr val="FFFFFF"/>
                </a:solidFill>
                <a:latin typeface="Nunito Semi Bold" pitchFamily="34" charset="0"/>
                <a:ea typeface="Nunito Semi Bold" pitchFamily="34" charset="-122"/>
                <a:cs typeface="Nunito Semi Bold" pitchFamily="34" charset="-120"/>
              </a:rPr>
              <a:t>Distribución Normal con Valor Z</a:t>
            </a:r>
            <a:endParaRPr lang="en-US" sz="4300" dirty="0"/>
          </a:p>
        </p:txBody>
      </p:sp>
      <p:pic>
        <p:nvPicPr>
          <p:cNvPr id="3" name="Image 0" descr="preencoded.png">    </p:cNvPr>
          <p:cNvPicPr>
            <a:picLocks noChangeAspect="1"/>
          </p:cNvPicPr>
          <p:nvPr/>
        </p:nvPicPr>
        <p:blipFill>
          <a:blip r:embed="rId1"/>
          <a:stretch>
            <a:fillRect/>
          </a:stretch>
        </p:blipFill>
        <p:spPr>
          <a:xfrm>
            <a:off x="813673" y="1934051"/>
            <a:ext cx="6003846" cy="4812863"/>
          </a:xfrm>
          <a:prstGeom prst="rect">
            <a:avLst/>
          </a:prstGeom>
        </p:spPr>
      </p:pic>
      <p:sp>
        <p:nvSpPr>
          <p:cNvPr id="4" name="Text 1"/>
          <p:cNvSpPr/>
          <p:nvPr/>
        </p:nvSpPr>
        <p:spPr>
          <a:xfrm>
            <a:off x="813673" y="7008376"/>
            <a:ext cx="6896338" cy="371951"/>
          </a:xfrm>
          <a:prstGeom prst="rect">
            <a:avLst/>
          </a:prstGeom>
          <a:noFill/>
          <a:ln/>
        </p:spPr>
        <p:txBody>
          <a:bodyPr wrap="none" lIns="0" tIns="0" rIns="0" bIns="0" rtlCol="0" anchor="t"/>
          <a:lstStyle/>
          <a:p>
            <a:pPr algn="l" indent="0" marL="0">
              <a:lnSpc>
                <a:spcPts val="2900"/>
              </a:lnSpc>
              <a:buNone/>
            </a:pPr>
            <a:endParaRPr lang="en-US" sz="1800" dirty="0"/>
          </a:p>
        </p:txBody>
      </p:sp>
      <p:sp>
        <p:nvSpPr>
          <p:cNvPr id="5" name="Text 2"/>
          <p:cNvSpPr/>
          <p:nvPr/>
        </p:nvSpPr>
        <p:spPr>
          <a:xfrm>
            <a:off x="8284845" y="1881783"/>
            <a:ext cx="5539383" cy="371951"/>
          </a:xfrm>
          <a:prstGeom prst="rect">
            <a:avLst/>
          </a:prstGeom>
          <a:noFill/>
          <a:ln/>
        </p:spPr>
        <p:txBody>
          <a:bodyPr wrap="non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El valor Z obtenido fue 0.93.</a:t>
            </a:r>
            <a:endParaRPr lang="en-US" sz="1800" dirty="0"/>
          </a:p>
        </p:txBody>
      </p:sp>
      <p:sp>
        <p:nvSpPr>
          <p:cNvPr id="6" name="Text 3"/>
          <p:cNvSpPr/>
          <p:nvPr/>
        </p:nvSpPr>
        <p:spPr>
          <a:xfrm>
            <a:off x="8284845" y="2462927"/>
            <a:ext cx="5539383" cy="1115854"/>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Esto indica que el nivel de colesterol analizado se encuentra ligeramente por encima de la media, sin representar un valor extremo.</a:t>
            </a:r>
            <a:endParaRPr lang="en-US" sz="1800" dirty="0"/>
          </a:p>
        </p:txBody>
      </p:sp>
      <p:sp>
        <p:nvSpPr>
          <p:cNvPr id="7" name="Text 4"/>
          <p:cNvSpPr/>
          <p:nvPr/>
        </p:nvSpPr>
        <p:spPr>
          <a:xfrm>
            <a:off x="8284845" y="3787973"/>
            <a:ext cx="5539383" cy="743903"/>
          </a:xfrm>
          <a:prstGeom prst="rect">
            <a:avLst/>
          </a:prstGeom>
          <a:noFill/>
          <a:ln/>
        </p:spPr>
        <p:txBody>
          <a:bodyPr wrap="square" lIns="0" tIns="0" rIns="0" bIns="0" rtlCol="0" anchor="t"/>
          <a:lstStyle/>
          <a:p>
            <a:pPr algn="l" indent="0" marL="0">
              <a:lnSpc>
                <a:spcPts val="2900"/>
              </a:lnSpc>
              <a:buNone/>
            </a:pPr>
            <a:r>
              <a:rPr lang="en-US" sz="1800" dirty="0">
                <a:solidFill>
                  <a:srgbClr val="FFFFFF"/>
                </a:solidFill>
                <a:latin typeface="PT Sans" pitchFamily="34" charset="0"/>
                <a:ea typeface="PT Sans" pitchFamily="34" charset="-122"/>
                <a:cs typeface="PT Sans" pitchFamily="34" charset="-120"/>
              </a:rPr>
              <a:t>La mayoría de las personas tienen niveles de colesterol cerca del promedio.</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89503" y="1127046"/>
            <a:ext cx="7405449" cy="663416"/>
          </a:xfrm>
          <a:prstGeom prst="rect">
            <a:avLst/>
          </a:prstGeom>
          <a:noFill/>
          <a:ln/>
        </p:spPr>
        <p:txBody>
          <a:bodyPr wrap="none" lIns="0" tIns="0" rIns="0" bIns="0" rtlCol="0" anchor="t"/>
          <a:lstStyle/>
          <a:p>
            <a:pPr algn="l" indent="0" marL="0">
              <a:lnSpc>
                <a:spcPts val="5200"/>
              </a:lnSpc>
              <a:buNone/>
            </a:pPr>
            <a:r>
              <a:rPr lang="en-US" sz="4150" dirty="0">
                <a:solidFill>
                  <a:srgbClr val="FFFFFF"/>
                </a:solidFill>
                <a:latin typeface="Nunito Semi Bold" pitchFamily="34" charset="0"/>
                <a:ea typeface="Nunito Semi Bold" pitchFamily="34" charset="-122"/>
                <a:cs typeface="Nunito Semi Bold" pitchFamily="34" charset="-120"/>
              </a:rPr>
              <a:t>Modelo de Regresión Logística</a:t>
            </a:r>
            <a:endParaRPr lang="en-US" sz="4150" dirty="0"/>
          </a:p>
        </p:txBody>
      </p:sp>
      <p:sp>
        <p:nvSpPr>
          <p:cNvPr id="4" name="Text 1"/>
          <p:cNvSpPr/>
          <p:nvPr/>
        </p:nvSpPr>
        <p:spPr>
          <a:xfrm>
            <a:off x="789503" y="2128838"/>
            <a:ext cx="7564993" cy="360998"/>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El modelo obtuvo los siguientes valores con la variable objetivo Colesterol:</a:t>
            </a:r>
            <a:endParaRPr lang="en-US" sz="1750" dirty="0"/>
          </a:p>
        </p:txBody>
      </p:sp>
      <p:sp>
        <p:nvSpPr>
          <p:cNvPr id="5" name="Shape 2"/>
          <p:cNvSpPr/>
          <p:nvPr/>
        </p:nvSpPr>
        <p:spPr>
          <a:xfrm>
            <a:off x="789503" y="2743557"/>
            <a:ext cx="7564993" cy="1267658"/>
          </a:xfrm>
          <a:prstGeom prst="roundRect">
            <a:avLst>
              <a:gd name="adj" fmla="val 26694"/>
            </a:avLst>
          </a:prstGeom>
          <a:solidFill>
            <a:srgbClr val="00002E">
              <a:alpha val="75000"/>
            </a:srgbClr>
          </a:solidFill>
          <a:ln w="30480">
            <a:solidFill>
              <a:srgbClr val="F2B42D"/>
            </a:solidFill>
            <a:prstDash val="solid"/>
          </a:ln>
        </p:spPr>
      </p:sp>
      <p:sp>
        <p:nvSpPr>
          <p:cNvPr id="6" name="Text 3"/>
          <p:cNvSpPr/>
          <p:nvPr/>
        </p:nvSpPr>
        <p:spPr>
          <a:xfrm>
            <a:off x="1045488" y="2999542"/>
            <a:ext cx="2654022" cy="331708"/>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Coeficiente (β₁)</a:t>
            </a:r>
            <a:endParaRPr lang="en-US" sz="2050" dirty="0"/>
          </a:p>
        </p:txBody>
      </p:sp>
      <p:sp>
        <p:nvSpPr>
          <p:cNvPr id="7" name="Text 4"/>
          <p:cNvSpPr/>
          <p:nvPr/>
        </p:nvSpPr>
        <p:spPr>
          <a:xfrm>
            <a:off x="1045488" y="3466505"/>
            <a:ext cx="7053024" cy="288727"/>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0.6981 ( p= probabilidad de tener enfermedades cardiovascular)</a:t>
            </a:r>
            <a:endParaRPr lang="en-US" sz="1400" dirty="0"/>
          </a:p>
        </p:txBody>
      </p:sp>
      <p:sp>
        <p:nvSpPr>
          <p:cNvPr id="8" name="Shape 5"/>
          <p:cNvSpPr/>
          <p:nvPr/>
        </p:nvSpPr>
        <p:spPr>
          <a:xfrm>
            <a:off x="789503" y="4236720"/>
            <a:ext cx="7564993" cy="1267658"/>
          </a:xfrm>
          <a:prstGeom prst="roundRect">
            <a:avLst>
              <a:gd name="adj" fmla="val 26694"/>
            </a:avLst>
          </a:prstGeom>
          <a:solidFill>
            <a:srgbClr val="00002E">
              <a:alpha val="75000"/>
            </a:srgbClr>
          </a:solidFill>
          <a:ln w="30480">
            <a:solidFill>
              <a:srgbClr val="D7425E"/>
            </a:solidFill>
            <a:prstDash val="solid"/>
          </a:ln>
        </p:spPr>
      </p:sp>
      <p:sp>
        <p:nvSpPr>
          <p:cNvPr id="9" name="Text 6"/>
          <p:cNvSpPr/>
          <p:nvPr/>
        </p:nvSpPr>
        <p:spPr>
          <a:xfrm>
            <a:off x="1045488" y="4492704"/>
            <a:ext cx="2654022" cy="331708"/>
          </a:xfrm>
          <a:prstGeom prst="rect">
            <a:avLst/>
          </a:prstGeom>
          <a:noFill/>
          <a:ln/>
        </p:spPr>
        <p:txBody>
          <a:bodyPr wrap="none" lIns="0" tIns="0" rIns="0" bIns="0" rtlCol="0" anchor="t"/>
          <a:lstStyle/>
          <a:p>
            <a:pPr algn="l" indent="0" marL="0">
              <a:lnSpc>
                <a:spcPts val="2600"/>
              </a:lnSpc>
              <a:buNone/>
            </a:pPr>
            <a:r>
              <a:rPr lang="en-US" sz="2050" dirty="0">
                <a:solidFill>
                  <a:srgbClr val="FFFFFF"/>
                </a:solidFill>
                <a:latin typeface="Nunito Semi Bold" pitchFamily="34" charset="0"/>
                <a:ea typeface="Nunito Semi Bold" pitchFamily="34" charset="-122"/>
                <a:cs typeface="Nunito Semi Bold" pitchFamily="34" charset="-120"/>
              </a:rPr>
              <a:t>Intercepto (β₀)</a:t>
            </a:r>
            <a:endParaRPr lang="en-US" sz="2050" dirty="0"/>
          </a:p>
        </p:txBody>
      </p:sp>
      <p:sp>
        <p:nvSpPr>
          <p:cNvPr id="10" name="Text 7"/>
          <p:cNvSpPr/>
          <p:nvPr/>
        </p:nvSpPr>
        <p:spPr>
          <a:xfrm>
            <a:off x="1045488" y="4959668"/>
            <a:ext cx="7053024" cy="288727"/>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PT Sans" pitchFamily="34" charset="0"/>
                <a:ea typeface="PT Sans" pitchFamily="34" charset="-122"/>
                <a:cs typeface="PT Sans" pitchFamily="34" charset="-120"/>
              </a:rPr>
              <a:t>-0.9423 (Probabilidad base baja)</a:t>
            </a:r>
            <a:endParaRPr lang="en-US" sz="1400" dirty="0"/>
          </a:p>
        </p:txBody>
      </p:sp>
      <p:sp>
        <p:nvSpPr>
          <p:cNvPr id="11" name="Text 8"/>
          <p:cNvSpPr/>
          <p:nvPr/>
        </p:nvSpPr>
        <p:spPr>
          <a:xfrm>
            <a:off x="789503" y="5758101"/>
            <a:ext cx="7564993" cy="368618"/>
          </a:xfrm>
          <a:prstGeom prst="rect">
            <a:avLst/>
          </a:prstGeom>
          <a:noFill/>
          <a:ln/>
        </p:spPr>
        <p:txBody>
          <a:bodyPr wrap="non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Ecuación del modelo: </a:t>
            </a:r>
            <a:pPr algn="l" indent="0" marL="0">
              <a:lnSpc>
                <a:spcPts val="2800"/>
              </a:lnSpc>
              <a:buNone/>
            </a:pPr>
            <a:r>
              <a:rPr lang="en-US" sz="1750" dirty="0">
                <a:solidFill>
                  <a:srgbClr val="FFFFFF"/>
                </a:solidFill>
                <a:highlight>
                  <a:srgbClr val="0D0D3B"/>
                </a:highlight>
                <a:latin typeface="Consolas" pitchFamily="34" charset="0"/>
                <a:ea typeface="Consolas" pitchFamily="34" charset="-122"/>
                <a:cs typeface="Consolas" pitchFamily="34" charset="-120"/>
              </a:rPr>
              <a:t>logit ( p ) = − 0.9423 + 0.6981 ⋅ X</a:t>
            </a:r>
            <a:endParaRPr lang="en-US" sz="1750" dirty="0"/>
          </a:p>
        </p:txBody>
      </p:sp>
      <p:sp>
        <p:nvSpPr>
          <p:cNvPr id="12" name="Text 9"/>
          <p:cNvSpPr/>
          <p:nvPr/>
        </p:nvSpPr>
        <p:spPr>
          <a:xfrm>
            <a:off x="789503" y="6380440"/>
            <a:ext cx="7564993" cy="721995"/>
          </a:xfrm>
          <a:prstGeom prst="rect">
            <a:avLst/>
          </a:prstGeom>
          <a:noFill/>
          <a:ln/>
        </p:spPr>
        <p:txBody>
          <a:bodyPr wrap="square" lIns="0" tIns="0" rIns="0" bIns="0" rtlCol="0" anchor="t"/>
          <a:lstStyle/>
          <a:p>
            <a:pPr algn="l" indent="0" marL="0">
              <a:lnSpc>
                <a:spcPts val="2800"/>
              </a:lnSpc>
              <a:buNone/>
            </a:pPr>
            <a:r>
              <a:rPr lang="en-US" sz="1750" dirty="0">
                <a:solidFill>
                  <a:srgbClr val="FFFFFF"/>
                </a:solidFill>
                <a:latin typeface="PT Sans" pitchFamily="34" charset="0"/>
                <a:ea typeface="PT Sans" pitchFamily="34" charset="-122"/>
                <a:cs typeface="PT Sans" pitchFamily="34" charset="-120"/>
              </a:rPr>
              <a:t>Un coeficiente positivo indica que al aumentar el colesterol, aumenta la probabilidad de enfermedad cardiovascular.</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7593" y="587335"/>
            <a:ext cx="5246013" cy="628174"/>
          </a:xfrm>
          <a:prstGeom prst="rect">
            <a:avLst/>
          </a:prstGeom>
          <a:noFill/>
          <a:ln/>
        </p:spPr>
        <p:txBody>
          <a:bodyPr wrap="none" lIns="0" tIns="0" rIns="0" bIns="0" rtlCol="0" anchor="t"/>
          <a:lstStyle/>
          <a:p>
            <a:pPr algn="l" indent="0" marL="0">
              <a:lnSpc>
                <a:spcPts val="4900"/>
              </a:lnSpc>
              <a:buNone/>
            </a:pPr>
            <a:r>
              <a:rPr lang="en-US" sz="3950" dirty="0">
                <a:solidFill>
                  <a:srgbClr val="FFFFFF"/>
                </a:solidFill>
                <a:latin typeface="Nunito Semi Bold" pitchFamily="34" charset="0"/>
                <a:ea typeface="Nunito Semi Bold" pitchFamily="34" charset="-122"/>
                <a:cs typeface="Nunito Semi Bold" pitchFamily="34" charset="-120"/>
              </a:rPr>
              <a:t>Análisis de Correlación</a:t>
            </a:r>
            <a:endParaRPr lang="en-US" sz="3950" dirty="0"/>
          </a:p>
        </p:txBody>
      </p:sp>
      <p:sp>
        <p:nvSpPr>
          <p:cNvPr id="3" name="Text 1"/>
          <p:cNvSpPr/>
          <p:nvPr/>
        </p:nvSpPr>
        <p:spPr>
          <a:xfrm>
            <a:off x="747593" y="1728073"/>
            <a:ext cx="6307098" cy="341709"/>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Variables estudiadas:</a:t>
            </a:r>
            <a:endParaRPr lang="en-US" sz="1650" dirty="0"/>
          </a:p>
        </p:txBody>
      </p:sp>
      <p:sp>
        <p:nvSpPr>
          <p:cNvPr id="4" name="Text 2"/>
          <p:cNvSpPr/>
          <p:nvPr/>
        </p:nvSpPr>
        <p:spPr>
          <a:xfrm>
            <a:off x="747593" y="2261949"/>
            <a:ext cx="6307098"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FFFFF"/>
                </a:solidFill>
                <a:latin typeface="PT Sans" pitchFamily="34" charset="0"/>
                <a:ea typeface="PT Sans" pitchFamily="34" charset="-122"/>
                <a:cs typeface="PT Sans" pitchFamily="34" charset="-120"/>
              </a:rPr>
              <a:t>Edad</a:t>
            </a:r>
            <a:endParaRPr lang="en-US" sz="1650" dirty="0"/>
          </a:p>
        </p:txBody>
      </p:sp>
      <p:sp>
        <p:nvSpPr>
          <p:cNvPr id="5" name="Text 3"/>
          <p:cNvSpPr/>
          <p:nvPr/>
        </p:nvSpPr>
        <p:spPr>
          <a:xfrm>
            <a:off x="747593" y="2678311"/>
            <a:ext cx="6307098"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FFFFF"/>
                </a:solidFill>
                <a:latin typeface="PT Sans" pitchFamily="34" charset="0"/>
                <a:ea typeface="PT Sans" pitchFamily="34" charset="-122"/>
                <a:cs typeface="PT Sans" pitchFamily="34" charset="-120"/>
              </a:rPr>
              <a:t>Presión Sistólica</a:t>
            </a:r>
            <a:endParaRPr lang="en-US" sz="1650" dirty="0"/>
          </a:p>
        </p:txBody>
      </p:sp>
      <p:sp>
        <p:nvSpPr>
          <p:cNvPr id="6" name="Text 4"/>
          <p:cNvSpPr/>
          <p:nvPr/>
        </p:nvSpPr>
        <p:spPr>
          <a:xfrm>
            <a:off x="747593" y="3094673"/>
            <a:ext cx="6307098"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FFFFF"/>
                </a:solidFill>
                <a:latin typeface="PT Sans" pitchFamily="34" charset="0"/>
                <a:ea typeface="PT Sans" pitchFamily="34" charset="-122"/>
                <a:cs typeface="PT Sans" pitchFamily="34" charset="-120"/>
              </a:rPr>
              <a:t>Presión Diastólica</a:t>
            </a:r>
            <a:endParaRPr lang="en-US" sz="1650" dirty="0"/>
          </a:p>
        </p:txBody>
      </p:sp>
      <p:sp>
        <p:nvSpPr>
          <p:cNvPr id="7" name="Text 5"/>
          <p:cNvSpPr/>
          <p:nvPr/>
        </p:nvSpPr>
        <p:spPr>
          <a:xfrm>
            <a:off x="747593" y="3511034"/>
            <a:ext cx="6307098" cy="341709"/>
          </a:xfrm>
          <a:prstGeom prst="rect">
            <a:avLst/>
          </a:prstGeom>
          <a:noFill/>
          <a:ln/>
        </p:spPr>
        <p:txBody>
          <a:bodyPr wrap="none" lIns="0" tIns="0" rIns="0" bIns="0" rtlCol="0" anchor="t"/>
          <a:lstStyle/>
          <a:p>
            <a:pPr algn="l" marL="342900" indent="-342900">
              <a:lnSpc>
                <a:spcPts val="2650"/>
              </a:lnSpc>
              <a:buSzPct val="100000"/>
              <a:buChar char="•"/>
            </a:pPr>
            <a:r>
              <a:rPr lang="en-US" sz="1650" dirty="0">
                <a:solidFill>
                  <a:srgbClr val="FFFFFF"/>
                </a:solidFill>
                <a:latin typeface="PT Sans" pitchFamily="34" charset="0"/>
                <a:ea typeface="PT Sans" pitchFamily="34" charset="-122"/>
                <a:cs typeface="PT Sans" pitchFamily="34" charset="-120"/>
              </a:rPr>
              <a:t>Colesterol</a:t>
            </a:r>
            <a:endParaRPr lang="en-US" sz="1650" dirty="0"/>
          </a:p>
        </p:txBody>
      </p:sp>
      <p:sp>
        <p:nvSpPr>
          <p:cNvPr id="8" name="Text 6"/>
          <p:cNvSpPr/>
          <p:nvPr/>
        </p:nvSpPr>
        <p:spPr>
          <a:xfrm>
            <a:off x="747593" y="4044910"/>
            <a:ext cx="6307098" cy="341709"/>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La edad tiene una relación positiva débil con el colesterol (0.154).</a:t>
            </a:r>
            <a:endParaRPr lang="en-US" sz="1650" dirty="0"/>
          </a:p>
        </p:txBody>
      </p:sp>
      <p:sp>
        <p:nvSpPr>
          <p:cNvPr id="9" name="Text 7"/>
          <p:cNvSpPr/>
          <p:nvPr/>
        </p:nvSpPr>
        <p:spPr>
          <a:xfrm>
            <a:off x="747593" y="4578787"/>
            <a:ext cx="6307098" cy="683419"/>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La presión arterial no presenta una relación lineal significativa con el colesterol.</a:t>
            </a:r>
            <a:endParaRPr lang="en-US" sz="1650" dirty="0"/>
          </a:p>
        </p:txBody>
      </p:sp>
      <p:sp>
        <p:nvSpPr>
          <p:cNvPr id="10" name="Text 8"/>
          <p:cNvSpPr/>
          <p:nvPr/>
        </p:nvSpPr>
        <p:spPr>
          <a:xfrm>
            <a:off x="747593" y="5454372"/>
            <a:ext cx="6307098" cy="1366838"/>
          </a:xfrm>
          <a:prstGeom prst="rect">
            <a:avLst/>
          </a:prstGeom>
          <a:noFill/>
          <a:ln/>
        </p:spPr>
        <p:txBody>
          <a:bodyPr wrap="square" lIns="0" tIns="0" rIns="0" bIns="0" rtlCol="0" anchor="t"/>
          <a:lstStyle/>
          <a:p>
            <a:pPr algn="l" indent="0" marL="0">
              <a:lnSpc>
                <a:spcPts val="2650"/>
              </a:lnSpc>
              <a:buNone/>
            </a:pPr>
            <a:r>
              <a:rPr lang="en-US" sz="1650" dirty="0">
                <a:solidFill>
                  <a:srgbClr val="FFFFFF"/>
                </a:solidFill>
                <a:latin typeface="PT Sans" pitchFamily="34" charset="0"/>
                <a:ea typeface="PT Sans" pitchFamily="34" charset="-122"/>
                <a:cs typeface="PT Sans" pitchFamily="34" charset="-120"/>
              </a:rPr>
              <a:t>Conclusión:Este análisis indica que el colesterol no depende fuertemente de la presión arterial, pero sí muestra una ligera relación con la edad, lo cual es relevante para el análisis de riesgo cardiovascular.</a:t>
            </a:r>
            <a:endParaRPr lang="en-US" sz="1650" dirty="0"/>
          </a:p>
        </p:txBody>
      </p:sp>
      <p:pic>
        <p:nvPicPr>
          <p:cNvPr id="11" name="Image 0" descr="preencoded.png">    </p:cNvPr>
          <p:cNvPicPr>
            <a:picLocks noChangeAspect="1"/>
          </p:cNvPicPr>
          <p:nvPr/>
        </p:nvPicPr>
        <p:blipFill>
          <a:blip r:embed="rId1"/>
          <a:stretch>
            <a:fillRect/>
          </a:stretch>
        </p:blipFill>
        <p:spPr>
          <a:xfrm>
            <a:off x="7959209" y="1776174"/>
            <a:ext cx="5555337" cy="5095280"/>
          </a:xfrm>
          <a:prstGeom prst="rect">
            <a:avLst/>
          </a:prstGeom>
        </p:spPr>
      </p:pic>
      <p:sp>
        <p:nvSpPr>
          <p:cNvPr id="12" name="Text 9"/>
          <p:cNvSpPr/>
          <p:nvPr/>
        </p:nvSpPr>
        <p:spPr>
          <a:xfrm>
            <a:off x="7583329" y="7111722"/>
            <a:ext cx="6307098" cy="341709"/>
          </a:xfrm>
          <a:prstGeom prst="rect">
            <a:avLst/>
          </a:prstGeom>
          <a:noFill/>
          <a:ln/>
        </p:spPr>
        <p:txBody>
          <a:bodyPr wrap="none" lIns="0" tIns="0" rIns="0" bIns="0" rtlCol="0" anchor="t"/>
          <a:lstStyle/>
          <a:p>
            <a:pPr algn="l" indent="0" marL="0">
              <a:lnSpc>
                <a:spcPts val="2650"/>
              </a:lnSpc>
              <a:buNone/>
            </a:pPr>
            <a:endParaRPr lang="en-US" sz="16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2025-11-23T22:11:25Z</dcterms:created>
  <dcterms:modified xsi:type="dcterms:W3CDTF">2025-11-23T22:11:25Z</dcterms:modified>
</cp:coreProperties>
</file>